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1565C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3200400"/>
            <a:ext cx="9144000" cy="91440"/>
          </a:xfrm>
          <a:prstGeom prst="rect">
            <a:avLst/>
          </a:prstGeom>
          <a:solidFill>
            <a:srgbClr val="FF98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1371600"/>
            <a:ext cx="82296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800" b="0">
                <a:solidFill>
                  <a:srgbClr val="ECEFF1"/>
                </a:solidFill>
              </a:defRPr>
            </a:pPr>
            <a:r>
              <a:t>Chapter 8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2286000"/>
            <a:ext cx="82296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4400" b="1">
                <a:solidFill>
                  <a:srgbClr val="FFFFFF"/>
                </a:solidFill>
              </a:defRPr>
            </a:pPr>
            <a:r>
              <a:t>Phylogenetics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3657600"/>
            <a:ext cx="82296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400" b="0">
                <a:solidFill>
                  <a:srgbClr val="ECEFF1"/>
                </a:solidFill>
              </a:defRPr>
            </a:pPr>
            <a:r>
              <a:t>Reconstructing Evolutionary Relationships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5943600"/>
            <a:ext cx="82296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400">
                <a:solidFill>
                  <a:srgbClr val="ECEFF1"/>
                </a:solidFill>
              </a:defRPr>
            </a:pPr>
            <a:r>
              <a:t>The Serial Bioinformatician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1097280"/>
          </a:xfrm>
          <a:prstGeom prst="rect">
            <a:avLst/>
          </a:prstGeom>
          <a:solidFill>
            <a:srgbClr val="1565C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274320"/>
            <a:ext cx="82296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600" b="1">
                <a:solidFill>
                  <a:srgbClr val="FFFFFF"/>
                </a:solidFill>
              </a:defRPr>
            </a:pPr>
            <a:r>
              <a:t>Learning Objectives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1645920"/>
            <a:ext cx="77724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200">
                <a:solidFill>
                  <a:srgbClr val="263238"/>
                </a:solidFill>
              </a:defRPr>
            </a:pPr>
            <a:r>
              <a:t>✓  Build phylogenetic trees from sequences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2468880"/>
            <a:ext cx="77724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200">
                <a:solidFill>
                  <a:srgbClr val="263238"/>
                </a:solidFill>
              </a:defRPr>
            </a:pPr>
            <a:r>
              <a:t>✓  Understand tree-building methods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3291840"/>
            <a:ext cx="77724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200">
                <a:solidFill>
                  <a:srgbClr val="263238"/>
                </a:solidFill>
              </a:defRPr>
            </a:pPr>
            <a:r>
              <a:t>✓  Interpret evolutionary relationships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1520" y="4114800"/>
            <a:ext cx="77724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200">
                <a:solidFill>
                  <a:srgbClr val="263238"/>
                </a:solidFill>
              </a:defRPr>
            </a:pPr>
            <a:r>
              <a:t>✓  Assess tree confidence (bootstrap)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31520" y="4937760"/>
            <a:ext cx="77724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200">
                <a:solidFill>
                  <a:srgbClr val="263238"/>
                </a:solidFill>
              </a:defRPr>
            </a:pPr>
            <a:r>
              <a:t>✓  Apply phylogenetics to research questions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1097280"/>
          </a:xfrm>
          <a:prstGeom prst="rect">
            <a:avLst/>
          </a:prstGeom>
          <a:solidFill>
            <a:srgbClr val="5C6BC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274320"/>
            <a:ext cx="82296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200" b="1">
                <a:solidFill>
                  <a:srgbClr val="FFFFFF"/>
                </a:solidFill>
              </a:defRPr>
            </a:pPr>
            <a:r>
              <a:t>Phylogenetic Basics</a:t>
            </a:r>
          </a:p>
        </p:txBody>
      </p:sp>
      <p:sp>
        <p:nvSpPr>
          <p:cNvPr id="4" name="Rectangle 3"/>
          <p:cNvSpPr/>
          <p:nvPr/>
        </p:nvSpPr>
        <p:spPr>
          <a:xfrm>
            <a:off x="457200" y="1371600"/>
            <a:ext cx="1828800" cy="45720"/>
          </a:xfrm>
          <a:prstGeom prst="rect">
            <a:avLst/>
          </a:prstGeom>
          <a:solidFill>
            <a:srgbClr val="00897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731520" y="1828800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>
                <a:solidFill>
                  <a:srgbClr val="263238"/>
                </a:solidFill>
              </a:defRPr>
            </a:pPr>
            <a:r>
              <a:t>•  Trees represent evolutionary history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2697480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>
                <a:solidFill>
                  <a:srgbClr val="263238"/>
                </a:solidFill>
              </a:defRPr>
            </a:pPr>
            <a:r>
              <a:t>•  Rooted vs unrooted trees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1520" y="3566160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>
                <a:solidFill>
                  <a:srgbClr val="263238"/>
                </a:solidFill>
              </a:defRPr>
            </a:pPr>
            <a:r>
              <a:t>•  Branch lengths: evolutionary distance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31520" y="4434840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>
                <a:solidFill>
                  <a:srgbClr val="263238"/>
                </a:solidFill>
              </a:defRPr>
            </a:pPr>
            <a:r>
              <a:t>•  Clades and common ancestors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31520" y="5303520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>
                <a:solidFill>
                  <a:srgbClr val="263238"/>
                </a:solidFill>
              </a:defRPr>
            </a:pPr>
            <a:r>
              <a:t>•  Homology vs analogy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1097280"/>
          </a:xfrm>
          <a:prstGeom prst="rect">
            <a:avLst/>
          </a:prstGeom>
          <a:solidFill>
            <a:srgbClr val="5C6BC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274320"/>
            <a:ext cx="82296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200" b="1">
                <a:solidFill>
                  <a:srgbClr val="FFFFFF"/>
                </a:solidFill>
              </a:defRPr>
            </a:pPr>
            <a:r>
              <a:t>Tree-Building Methods</a:t>
            </a:r>
          </a:p>
        </p:txBody>
      </p:sp>
      <p:sp>
        <p:nvSpPr>
          <p:cNvPr id="4" name="Rectangle 3"/>
          <p:cNvSpPr/>
          <p:nvPr/>
        </p:nvSpPr>
        <p:spPr>
          <a:xfrm>
            <a:off x="457200" y="1371600"/>
            <a:ext cx="1828800" cy="45720"/>
          </a:xfrm>
          <a:prstGeom prst="rect">
            <a:avLst/>
          </a:prstGeom>
          <a:solidFill>
            <a:srgbClr val="00897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731520" y="1828800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>
                <a:solidFill>
                  <a:srgbClr val="263238"/>
                </a:solidFill>
              </a:defRPr>
            </a:pPr>
            <a:r>
              <a:t>•  Distance-based: NJ, UPGMA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2697480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>
                <a:solidFill>
                  <a:srgbClr val="263238"/>
                </a:solidFill>
              </a:defRPr>
            </a:pPr>
            <a:r>
              <a:t>•  Maximum Parsimony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1520" y="3566160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>
                <a:solidFill>
                  <a:srgbClr val="263238"/>
                </a:solidFill>
              </a:defRPr>
            </a:pPr>
            <a:r>
              <a:t>•  Maximum Likelihood: IQ-TREE, RAxML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31520" y="4434840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>
                <a:solidFill>
                  <a:srgbClr val="263238"/>
                </a:solidFill>
              </a:defRPr>
            </a:pPr>
            <a:r>
              <a:t>•  Bayesian: MrBayes, BEAST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31520" y="5303520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>
                <a:solidFill>
                  <a:srgbClr val="263238"/>
                </a:solidFill>
              </a:defRPr>
            </a:pPr>
            <a:r>
              <a:t>•  Model selection: ModelFinder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1097280"/>
          </a:xfrm>
          <a:prstGeom prst="rect">
            <a:avLst/>
          </a:prstGeom>
          <a:solidFill>
            <a:srgbClr val="5C6BC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274320"/>
            <a:ext cx="82296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200" b="1">
                <a:solidFill>
                  <a:srgbClr val="FFFFFF"/>
                </a:solidFill>
              </a:defRPr>
            </a:pPr>
            <a:r>
              <a:t>Tree Confidence</a:t>
            </a:r>
          </a:p>
        </p:txBody>
      </p:sp>
      <p:sp>
        <p:nvSpPr>
          <p:cNvPr id="4" name="Rectangle 3"/>
          <p:cNvSpPr/>
          <p:nvPr/>
        </p:nvSpPr>
        <p:spPr>
          <a:xfrm>
            <a:off x="457200" y="1371600"/>
            <a:ext cx="1828800" cy="45720"/>
          </a:xfrm>
          <a:prstGeom prst="rect">
            <a:avLst/>
          </a:prstGeom>
          <a:solidFill>
            <a:srgbClr val="00897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731520" y="1828800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>
                <a:solidFill>
                  <a:srgbClr val="263238"/>
                </a:solidFill>
              </a:defRPr>
            </a:pPr>
            <a:r>
              <a:t>•  Bootstrap analysis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2697480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>
                <a:solidFill>
                  <a:srgbClr val="263238"/>
                </a:solidFill>
              </a:defRPr>
            </a:pPr>
            <a:r>
              <a:t>•  SH-aLRT support values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1520" y="3566160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>
                <a:solidFill>
                  <a:srgbClr val="263238"/>
                </a:solidFill>
              </a:defRPr>
            </a:pPr>
            <a:r>
              <a:t>•  Posterior probabilities (Bayesian)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31520" y="4434840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>
                <a:solidFill>
                  <a:srgbClr val="263238"/>
                </a:solidFill>
              </a:defRPr>
            </a:pPr>
            <a:r>
              <a:t>•  UFBoot ultrafast bootstrap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31520" y="5303520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>
                <a:solidFill>
                  <a:srgbClr val="263238"/>
                </a:solidFill>
              </a:defRPr>
            </a:pPr>
            <a:r>
              <a:t>•  Interpreting support values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1097280"/>
          </a:xfrm>
          <a:prstGeom prst="rect">
            <a:avLst/>
          </a:prstGeom>
          <a:solidFill>
            <a:srgbClr val="5C6BC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274320"/>
            <a:ext cx="82296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200" b="1">
                <a:solidFill>
                  <a:srgbClr val="FFFFFF"/>
                </a:solidFill>
              </a:defRPr>
            </a:pPr>
            <a:r>
              <a:t>Specialized Applications</a:t>
            </a:r>
          </a:p>
        </p:txBody>
      </p:sp>
      <p:sp>
        <p:nvSpPr>
          <p:cNvPr id="4" name="Rectangle 3"/>
          <p:cNvSpPr/>
          <p:nvPr/>
        </p:nvSpPr>
        <p:spPr>
          <a:xfrm>
            <a:off x="457200" y="1371600"/>
            <a:ext cx="1828800" cy="45720"/>
          </a:xfrm>
          <a:prstGeom prst="rect">
            <a:avLst/>
          </a:prstGeom>
          <a:solidFill>
            <a:srgbClr val="00897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731520" y="1828800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>
                <a:solidFill>
                  <a:srgbClr val="263238"/>
                </a:solidFill>
              </a:defRPr>
            </a:pPr>
            <a:r>
              <a:t>•  Molecular clocks and dating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2697480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>
                <a:solidFill>
                  <a:srgbClr val="263238"/>
                </a:solidFill>
              </a:defRPr>
            </a:pPr>
            <a:r>
              <a:t>•  Ancestral state reconstruction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1520" y="3566160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>
                <a:solidFill>
                  <a:srgbClr val="263238"/>
                </a:solidFill>
              </a:defRPr>
            </a:pPr>
            <a:r>
              <a:t>•  Gene tree vs species tree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31520" y="4434840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>
                <a:solidFill>
                  <a:srgbClr val="263238"/>
                </a:solidFill>
              </a:defRPr>
            </a:pPr>
            <a:r>
              <a:t>•  Viral phylogenomics (NextStrain)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31520" y="5303520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>
                <a:solidFill>
                  <a:srgbClr val="263238"/>
                </a:solidFill>
              </a:defRPr>
            </a:pPr>
            <a:r>
              <a:t>•  Outbreak investigation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1097280"/>
          </a:xfrm>
          <a:prstGeom prst="rect">
            <a:avLst/>
          </a:prstGeom>
          <a:solidFill>
            <a:srgbClr val="00897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274320"/>
            <a:ext cx="82296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600" b="1">
                <a:solidFill>
                  <a:srgbClr val="FFFFFF"/>
                </a:solidFill>
              </a:defRPr>
            </a:pPr>
            <a:r>
              <a:t>Key Takeaways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1645920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200" b="1">
                <a:solidFill>
                  <a:srgbClr val="263238"/>
                </a:solidFill>
              </a:defRPr>
            </a:pPr>
            <a:r>
              <a:t>→  Phylogenetics reveals evolutionary history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2514600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200" b="1">
                <a:solidFill>
                  <a:srgbClr val="263238"/>
                </a:solidFill>
              </a:defRPr>
            </a:pPr>
            <a:r>
              <a:t>→  ML and Bayesian methods most accurate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3383280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200" b="1">
                <a:solidFill>
                  <a:srgbClr val="263238"/>
                </a:solidFill>
              </a:defRPr>
            </a:pPr>
            <a:r>
              <a:t>→  Bootstrap values assess confidence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1520" y="4251959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200" b="1">
                <a:solidFill>
                  <a:srgbClr val="263238"/>
                </a:solidFill>
              </a:defRPr>
            </a:pPr>
            <a:r>
              <a:t>→  IQ-TREE is a modern standard tool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31520" y="5120640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200" b="1">
                <a:solidFill>
                  <a:srgbClr val="263238"/>
                </a:solidFill>
              </a:defRPr>
            </a:pPr>
            <a:r>
              <a:t>→  Applications: evolution, epidemiology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26323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2286000"/>
            <a:ext cx="82296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4800" b="1">
                <a:solidFill>
                  <a:srgbClr val="FFFFFF"/>
                </a:solidFill>
              </a:defRPr>
            </a:pPr>
            <a:r>
              <a:t>Questions?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3657600"/>
            <a:ext cx="82296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400">
                <a:solidFill>
                  <a:srgbClr val="5C6BC0"/>
                </a:solidFill>
              </a:defRPr>
            </a:pPr>
            <a:r>
              <a:t>Next: Chapter 9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5486400"/>
            <a:ext cx="82296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400">
                <a:solidFill>
                  <a:srgbClr val="ECEFF1"/>
                </a:solidFill>
              </a:defRPr>
            </a:pPr>
            <a:r>
              <a:t>The Serial Bioinformatician | © 2026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