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1565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3200400"/>
            <a:ext cx="9144000" cy="91440"/>
          </a:xfrm>
          <a:prstGeom prst="rect">
            <a:avLst/>
          </a:prstGeom>
          <a:solidFill>
            <a:srgbClr val="FF98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37160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800" b="0">
                <a:solidFill>
                  <a:srgbClr val="ECEFF1"/>
                </a:solidFill>
              </a:defRPr>
            </a:pPr>
            <a:r>
              <a:t>Chapter 5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2286000"/>
            <a:ext cx="82296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4400" b="1">
                <a:solidFill>
                  <a:srgbClr val="FFFFFF"/>
                </a:solidFill>
              </a:defRPr>
            </a:pPr>
            <a:r>
              <a:t>Python for Bioinformatics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365760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400" b="0">
                <a:solidFill>
                  <a:srgbClr val="ECEFF1"/>
                </a:solidFill>
              </a:defRPr>
            </a:pPr>
            <a:r>
              <a:t>Programming Biological Analysis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5943600"/>
            <a:ext cx="8229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>
                <a:solidFill>
                  <a:srgbClr val="ECEFF1"/>
                </a:solidFill>
              </a:defRPr>
            </a:pPr>
            <a:r>
              <a:t>The Serial Bioinformatician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1097280"/>
          </a:xfrm>
          <a:prstGeom prst="rect">
            <a:avLst/>
          </a:prstGeom>
          <a:solidFill>
            <a:srgbClr val="1565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7432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t>Learning Objectives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645920"/>
            <a:ext cx="77724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>
                <a:solidFill>
                  <a:srgbClr val="263238"/>
                </a:solidFill>
              </a:defRPr>
            </a:pPr>
            <a:r>
              <a:t>✓  Write Python scripts for data analysis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2468880"/>
            <a:ext cx="77724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>
                <a:solidFill>
                  <a:srgbClr val="263238"/>
                </a:solidFill>
              </a:defRPr>
            </a:pPr>
            <a:r>
              <a:t>✓  Use Biopython for sequence manipulation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3291840"/>
            <a:ext cx="77724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>
                <a:solidFill>
                  <a:srgbClr val="263238"/>
                </a:solidFill>
              </a:defRPr>
            </a:pPr>
            <a:r>
              <a:t>✓  Work with pandas DataFrames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4114800"/>
            <a:ext cx="77724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>
                <a:solidFill>
                  <a:srgbClr val="263238"/>
                </a:solidFill>
              </a:defRPr>
            </a:pPr>
            <a:r>
              <a:t>✓  Create visualizations with matplotlib/seaborn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4937760"/>
            <a:ext cx="77724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>
                <a:solidFill>
                  <a:srgbClr val="263238"/>
                </a:solidFill>
              </a:defRPr>
            </a:pPr>
            <a:r>
              <a:t>✓  Build reproducible analysis pipelines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1097280"/>
          </a:xfrm>
          <a:prstGeom prst="rect">
            <a:avLst/>
          </a:prstGeom>
          <a:solidFill>
            <a:srgbClr val="5C6B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7432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FFFFFF"/>
                </a:solidFill>
              </a:defRPr>
            </a:pPr>
            <a:r>
              <a:t>Python Fundamentals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1371600"/>
            <a:ext cx="1828800" cy="45720"/>
          </a:xfrm>
          <a:prstGeom prst="rect">
            <a:avLst/>
          </a:prstGeom>
          <a:solidFill>
            <a:srgbClr val="00897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182880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Variables, data types, operators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269748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Lists, dictionaries, sets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356616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Control flow: if, for, while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443484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Functions and modules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31520" y="530352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Virtual environments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1097280"/>
          </a:xfrm>
          <a:prstGeom prst="rect">
            <a:avLst/>
          </a:prstGeom>
          <a:solidFill>
            <a:srgbClr val="5C6B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7432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FFFFFF"/>
                </a:solidFill>
              </a:defRPr>
            </a:pPr>
            <a:r>
              <a:t>Biopython Library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1371600"/>
            <a:ext cx="1828800" cy="45720"/>
          </a:xfrm>
          <a:prstGeom prst="rect">
            <a:avLst/>
          </a:prstGeom>
          <a:solidFill>
            <a:srgbClr val="00897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182880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SeqIO: reading/writing sequences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269748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Seq objects and operations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356616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BLAST searches programmatically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443484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PDB structure parsing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31520" y="530352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Entrez: NCBI API access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1097280"/>
          </a:xfrm>
          <a:prstGeom prst="rect">
            <a:avLst/>
          </a:prstGeom>
          <a:solidFill>
            <a:srgbClr val="5C6B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7432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FFFFFF"/>
                </a:solidFill>
              </a:defRPr>
            </a:pPr>
            <a:r>
              <a:t>Data Analysis Stack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1371600"/>
            <a:ext cx="1828800" cy="45720"/>
          </a:xfrm>
          <a:prstGeom prst="rect">
            <a:avLst/>
          </a:prstGeom>
          <a:solidFill>
            <a:srgbClr val="00897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182880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pandas: DataFrames and Series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269748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numpy: numerical computing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356616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scipy: scientific functions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443484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scikit-learn: machine learning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31520" y="530352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statsmodels: statistical tests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1097280"/>
          </a:xfrm>
          <a:prstGeom prst="rect">
            <a:avLst/>
          </a:prstGeom>
          <a:solidFill>
            <a:srgbClr val="5C6B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7432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FFFFFF"/>
                </a:solidFill>
              </a:defRPr>
            </a:pPr>
            <a:r>
              <a:t>Visualization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1371600"/>
            <a:ext cx="1828800" cy="45720"/>
          </a:xfrm>
          <a:prstGeom prst="rect">
            <a:avLst/>
          </a:prstGeom>
          <a:solidFill>
            <a:srgbClr val="00897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182880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matplotlib: base plotting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269748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seaborn: statistical graphics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356616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plotly: interactive plots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443484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Specialized: logomaker, dna_features_viewer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31520" y="530352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Publication-quality figures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1097280"/>
          </a:xfrm>
          <a:prstGeom prst="rect">
            <a:avLst/>
          </a:prstGeom>
          <a:solidFill>
            <a:srgbClr val="00897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7432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t>Key Takeaways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64592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 b="1">
                <a:solidFill>
                  <a:srgbClr val="263238"/>
                </a:solidFill>
              </a:defRPr>
            </a:pPr>
            <a:r>
              <a:t>→  Python is the premier bioinformatics language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251460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 b="1">
                <a:solidFill>
                  <a:srgbClr val="263238"/>
                </a:solidFill>
              </a:defRPr>
            </a:pPr>
            <a:r>
              <a:t>→  Biopython handles sequences and databases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338328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 b="1">
                <a:solidFill>
                  <a:srgbClr val="263238"/>
                </a:solidFill>
              </a:defRPr>
            </a:pPr>
            <a:r>
              <a:t>→  pandas/numpy for data manipulation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4251959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 b="1">
                <a:solidFill>
                  <a:srgbClr val="263238"/>
                </a:solidFill>
              </a:defRPr>
            </a:pPr>
            <a:r>
              <a:t>→  Rich visualization ecosystem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512064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 b="1">
                <a:solidFill>
                  <a:srgbClr val="263238"/>
                </a:solidFill>
              </a:defRPr>
            </a:pPr>
            <a:r>
              <a:t>→  Jupyter notebooks for exploration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2632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28600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4800" b="1">
                <a:solidFill>
                  <a:srgbClr val="FFFFFF"/>
                </a:solidFill>
              </a:defRPr>
            </a:pPr>
            <a:r>
              <a:t>Questions?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365760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400">
                <a:solidFill>
                  <a:srgbClr val="5C6BC0"/>
                </a:solidFill>
              </a:defRPr>
            </a:pPr>
            <a:r>
              <a:t>Next: Chapter 6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5486400"/>
            <a:ext cx="8229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>
                <a:solidFill>
                  <a:srgbClr val="ECEFF1"/>
                </a:solidFill>
              </a:defRPr>
            </a:pPr>
            <a:r>
              <a:t>The Serial Bioinformatician | © 2026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